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60" r:id="rId4"/>
    <p:sldId id="261" r:id="rId5"/>
    <p:sldId id="262" r:id="rId6"/>
    <p:sldId id="263" r:id="rId7"/>
    <p:sldId id="268" r:id="rId8"/>
    <p:sldId id="269" r:id="rId9"/>
    <p:sldId id="273" r:id="rId10"/>
    <p:sldId id="288" r:id="rId11"/>
    <p:sldId id="289" r:id="rId12"/>
    <p:sldId id="290" r:id="rId13"/>
    <p:sldId id="274" r:id="rId14"/>
    <p:sldId id="275" r:id="rId15"/>
    <p:sldId id="276" r:id="rId16"/>
    <p:sldId id="277" r:id="rId17"/>
    <p:sldId id="279" r:id="rId18"/>
    <p:sldId id="281" r:id="rId19"/>
    <p:sldId id="283" r:id="rId20"/>
    <p:sldId id="284" r:id="rId21"/>
    <p:sldId id="285" r:id="rId22"/>
    <p:sldId id="286" r:id="rId23"/>
    <p:sldId id="287" r:id="rId24"/>
    <p:sldId id="28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1EB3AC-11F7-4222-AD21-7556DA124265}" type="datetimeFigureOut">
              <a:rPr lang="ru-RU" smtClean="0"/>
              <a:pPr/>
              <a:t>04.02.2015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A3A14-C9F5-4FCA-A1A1-E6000CC862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972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A3A14-C9F5-4FCA-A1A1-E6000CC862FB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64AA-3FD6-4D83-89EE-ADCE9A033842}" type="datetimeFigureOut">
              <a:rPr lang="ru-RU" smtClean="0"/>
              <a:pPr/>
              <a:t>04.02.2015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D83C-84C5-4684-9042-B2755F87D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64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64AA-3FD6-4D83-89EE-ADCE9A033842}" type="datetimeFigureOut">
              <a:rPr lang="ru-RU" smtClean="0"/>
              <a:pPr/>
              <a:t>04.02.2015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D83C-84C5-4684-9042-B2755F87D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68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64AA-3FD6-4D83-89EE-ADCE9A033842}" type="datetimeFigureOut">
              <a:rPr lang="ru-RU" smtClean="0"/>
              <a:pPr/>
              <a:t>04.02.2015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D83C-84C5-4684-9042-B2755F87D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595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64AA-3FD6-4D83-89EE-ADCE9A033842}" type="datetimeFigureOut">
              <a:rPr lang="ru-RU" smtClean="0"/>
              <a:pPr/>
              <a:t>04.02.2015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D83C-84C5-4684-9042-B2755F87D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56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64AA-3FD6-4D83-89EE-ADCE9A033842}" type="datetimeFigureOut">
              <a:rPr lang="ru-RU" smtClean="0"/>
              <a:pPr/>
              <a:t>04.02.2015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D83C-84C5-4684-9042-B2755F87D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947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64AA-3FD6-4D83-89EE-ADCE9A033842}" type="datetimeFigureOut">
              <a:rPr lang="ru-RU" smtClean="0"/>
              <a:pPr/>
              <a:t>04.02.2015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D83C-84C5-4684-9042-B2755F87D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562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64AA-3FD6-4D83-89EE-ADCE9A033842}" type="datetimeFigureOut">
              <a:rPr lang="ru-RU" smtClean="0"/>
              <a:pPr/>
              <a:t>04.02.2015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D83C-84C5-4684-9042-B2755F87D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152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64AA-3FD6-4D83-89EE-ADCE9A033842}" type="datetimeFigureOut">
              <a:rPr lang="ru-RU" smtClean="0"/>
              <a:pPr/>
              <a:t>04.02.2015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D83C-84C5-4684-9042-B2755F87D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128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64AA-3FD6-4D83-89EE-ADCE9A033842}" type="datetimeFigureOut">
              <a:rPr lang="ru-RU" smtClean="0"/>
              <a:pPr/>
              <a:t>04.02.2015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D83C-84C5-4684-9042-B2755F87D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775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64AA-3FD6-4D83-89EE-ADCE9A033842}" type="datetimeFigureOut">
              <a:rPr lang="ru-RU" smtClean="0"/>
              <a:pPr/>
              <a:t>04.02.2015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D83C-84C5-4684-9042-B2755F87D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7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64AA-3FD6-4D83-89EE-ADCE9A033842}" type="datetimeFigureOut">
              <a:rPr lang="ru-RU" smtClean="0"/>
              <a:pPr/>
              <a:t>04.02.2015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D83C-84C5-4684-9042-B2755F87D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942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A64AA-3FD6-4D83-89EE-ADCE9A033842}" type="datetimeFigureOut">
              <a:rPr lang="ru-RU" smtClean="0"/>
              <a:pPr/>
              <a:t>04.02.2015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5D83C-84C5-4684-9042-B2755F87D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07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54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5400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54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5400" dirty="0" smtClean="0">
                <a:solidFill>
                  <a:schemeClr val="accent5">
                    <a:lumMod val="50000"/>
                  </a:schemeClr>
                </a:solidFill>
              </a:rPr>
              <a:t>«Познавательно-исследовательская  деятельность дошкольников</a:t>
            </a:r>
            <a:br>
              <a:rPr lang="ru-RU" sz="54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5400" dirty="0" smtClean="0">
                <a:solidFill>
                  <a:schemeClr val="accent5">
                    <a:lumMod val="50000"/>
                  </a:schemeClr>
                </a:solidFill>
              </a:rPr>
              <a:t>в зимний период</a:t>
            </a:r>
            <a:r>
              <a:rPr lang="ru-RU" sz="5400" dirty="0" smtClean="0">
                <a:solidFill>
                  <a:schemeClr val="accent5">
                    <a:lumMod val="50000"/>
                  </a:schemeClr>
                </a:solidFill>
              </a:rPr>
              <a:t>»</a:t>
            </a:r>
            <a:r>
              <a:rPr lang="ru-RU" sz="5400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54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5400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54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5400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5400" dirty="0" smtClean="0">
                <a:solidFill>
                  <a:schemeClr val="accent5">
                    <a:lumMod val="50000"/>
                  </a:schemeClr>
                </a:solidFill>
              </a:rPr>
            </a:br>
            <a:endParaRPr lang="ru-RU" sz="5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797152"/>
            <a:ext cx="6400800" cy="1752600"/>
          </a:xfrm>
        </p:spPr>
        <p:txBody>
          <a:bodyPr>
            <a:normAutofit fontScale="62500" lnSpcReduction="2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Люди, научившиеся…наблюдениям и опытам, приобретают способность сами ставить вопросы и получать на них фактические ответы, оказываясь на более высоком умственном и нравственном уровне в сравнении с теми, кто такой школы не прошел.</a:t>
            </a:r>
          </a:p>
          <a:p>
            <a:r>
              <a:rPr lang="ru-RU" i="1" dirty="0" err="1" smtClean="0">
                <a:solidFill>
                  <a:srgbClr val="FF0000"/>
                </a:solidFill>
              </a:rPr>
              <a:t>К.Е.Тимирязев</a:t>
            </a:r>
            <a:r>
              <a:rPr lang="ru-RU" i="1" dirty="0" smtClean="0">
                <a:solidFill>
                  <a:srgbClr val="FF0000"/>
                </a:solidFill>
              </a:rPr>
              <a:t>.</a:t>
            </a:r>
          </a:p>
          <a:p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78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6632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sz="4000" i="1" dirty="0" smtClean="0"/>
              <a:t>Совместная работа </a:t>
            </a:r>
            <a:r>
              <a:rPr lang="ru-RU" sz="4000" i="1" dirty="0" smtClean="0"/>
              <a:t>воспитателя </a:t>
            </a:r>
            <a:r>
              <a:rPr lang="ru-RU" sz="4000" i="1" dirty="0" smtClean="0"/>
              <a:t>и детей </a:t>
            </a:r>
          </a:p>
          <a:p>
            <a:pPr algn="ctr"/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9" t="17832" r="8275"/>
          <a:stretch/>
        </p:blipFill>
        <p:spPr bwMode="auto">
          <a:xfrm>
            <a:off x="1457472" y="1532506"/>
            <a:ext cx="6405702" cy="532549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/>
              <a:t>Помощь воспитателя детям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9" t="19308" r="37180" b="13062"/>
          <a:stretch/>
        </p:blipFill>
        <p:spPr bwMode="auto">
          <a:xfrm>
            <a:off x="1979712" y="908720"/>
            <a:ext cx="5184576" cy="5726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/>
              <a:t>Намеренная ошибка воспитателя</a:t>
            </a:r>
            <a:br>
              <a:rPr lang="ru-RU" i="1" dirty="0" smtClean="0"/>
            </a:br>
            <a:endParaRPr lang="ru-RU" dirty="0"/>
          </a:p>
        </p:txBody>
      </p:sp>
      <p:pic>
        <p:nvPicPr>
          <p:cNvPr id="4" name="Picture 2" descr="F:\DSCN34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6138"/>
          <a:stretch>
            <a:fillRect/>
          </a:stretch>
        </p:blipFill>
        <p:spPr bwMode="auto">
          <a:xfrm>
            <a:off x="755576" y="1124744"/>
            <a:ext cx="7684313" cy="5147206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Планы познавательно-исследовательской деятельности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F:\фото сад\фото сад\DSC007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480720" cy="486054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70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Эксперимент, созданный педагогом, безопасен для ребенка</a:t>
            </a:r>
            <a:endParaRPr lang="ru-RU" dirty="0"/>
          </a:p>
        </p:txBody>
      </p:sp>
      <p:pic>
        <p:nvPicPr>
          <p:cNvPr id="6146" name="Picture 2" descr="E:\фото сад\фото сад\DSC008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286" r="13214"/>
          <a:stretch>
            <a:fillRect/>
          </a:stretch>
        </p:blipFill>
        <p:spPr bwMode="auto">
          <a:xfrm>
            <a:off x="1691680" y="1556792"/>
            <a:ext cx="5544616" cy="5040560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1705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нашем ДОУ дети приобретают знания о физических явлениях и способах их познания</a:t>
            </a:r>
            <a:endParaRPr lang="ru-RU" dirty="0"/>
          </a:p>
        </p:txBody>
      </p:sp>
      <p:pic>
        <p:nvPicPr>
          <p:cNvPr id="11266" name="Picture 2" descr="F:\фото сад\фото сад\DSC008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7" r="8452"/>
          <a:stretch/>
        </p:blipFill>
        <p:spPr bwMode="auto">
          <a:xfrm>
            <a:off x="4211960" y="1556792"/>
            <a:ext cx="5252422" cy="454617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E:\фото сад\фото сад\DSC008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0169" r="5850"/>
          <a:stretch>
            <a:fillRect/>
          </a:stretch>
        </p:blipFill>
        <p:spPr bwMode="auto">
          <a:xfrm>
            <a:off x="0" y="2332037"/>
            <a:ext cx="4464496" cy="4525963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9768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Материалом наблюдений являются объекты живой природы, </a:t>
            </a:r>
            <a:br>
              <a:rPr lang="ru-RU" dirty="0" smtClean="0"/>
            </a:br>
            <a:r>
              <a:rPr lang="ru-RU" dirty="0" smtClean="0"/>
              <a:t>явления природы</a:t>
            </a:r>
            <a:endParaRPr lang="ru-RU" dirty="0"/>
          </a:p>
        </p:txBody>
      </p:sp>
      <p:pic>
        <p:nvPicPr>
          <p:cNvPr id="12290" name="Picture 2" descr="F:\фото сад\фото сад\DSC0076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4" t="21163"/>
          <a:stretch/>
        </p:blipFill>
        <p:spPr bwMode="auto">
          <a:xfrm>
            <a:off x="0" y="1628800"/>
            <a:ext cx="4680520" cy="386434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E:\фото сад\фото сад\DSC0077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1769" r="9430"/>
          <a:stretch>
            <a:fillRect/>
          </a:stretch>
        </p:blipFill>
        <p:spPr bwMode="auto">
          <a:xfrm>
            <a:off x="3678419" y="2864693"/>
            <a:ext cx="5465581" cy="3993307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7409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Опыты включаем в самую разнообразную детскую деятельность: игру, труд, занятия, прогулку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5" name="Picture 3" descr="F:\фото сад\фото сад\DSC007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9" t="20808" r="33750" b="29294"/>
          <a:stretch/>
        </p:blipFill>
        <p:spPr bwMode="auto">
          <a:xfrm>
            <a:off x="1691680" y="1700808"/>
            <a:ext cx="6120680" cy="486111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32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Опыт «А почему нельзя есть снег?»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F:\фото сад\фото сад\DSC007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5"/>
          <a:stretch/>
        </p:blipFill>
        <p:spPr bwMode="auto">
          <a:xfrm>
            <a:off x="-324544" y="1628800"/>
            <a:ext cx="4543839" cy="451646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F:\фото сад\фото сад\DSC007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293" y="1700808"/>
            <a:ext cx="4948707" cy="446449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82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0"/>
            <a:ext cx="8456613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E:\фото сад\фото сад\DSC0078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r="29715"/>
          <a:stretch>
            <a:fillRect/>
          </a:stretch>
        </p:blipFill>
        <p:spPr bwMode="auto">
          <a:xfrm>
            <a:off x="4644008" y="1700809"/>
            <a:ext cx="4116359" cy="424847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9219" name="Picture 3" descr="E:\фото сад\фото сад\DSC00791.JPG"/>
          <p:cNvPicPr>
            <a:picLocks noChangeAspect="1" noChangeArrowheads="1"/>
          </p:cNvPicPr>
          <p:nvPr/>
        </p:nvPicPr>
        <p:blipFill>
          <a:blip r:embed="rId5" cstate="print"/>
          <a:srcRect l="13776" t="24800" r="31100"/>
          <a:stretch>
            <a:fillRect/>
          </a:stretch>
        </p:blipFill>
        <p:spPr bwMode="auto">
          <a:xfrm>
            <a:off x="323528" y="1628800"/>
            <a:ext cx="4125626" cy="4221088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5273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9" t="6022" r="9140"/>
          <a:stretch/>
        </p:blipFill>
        <p:spPr bwMode="auto">
          <a:xfrm rot="21088413">
            <a:off x="2048068" y="183380"/>
            <a:ext cx="5764374" cy="620729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0"/>
            <a:ext cx="8229600" cy="452596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 err="1"/>
              <a:t>ФГОСе</a:t>
            </a:r>
            <a:r>
              <a:rPr lang="ru-RU" dirty="0"/>
              <a:t> осуществлению образовательных, воспитательных задач в дошкольном возрасте обращено должное внимание на развитие активности, самостоятельности, инициативности детей.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289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Эксперимент </a:t>
            </a:r>
            <a:r>
              <a:rPr lang="ru-RU" dirty="0"/>
              <a:t>«Свойства снега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0242" name="Picture 2" descr="E:\фото сад\фото сад\DSC007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563" r="5427" b="15681"/>
          <a:stretch>
            <a:fillRect/>
          </a:stretch>
        </p:blipFill>
        <p:spPr bwMode="auto">
          <a:xfrm>
            <a:off x="4535488" y="2132856"/>
            <a:ext cx="4608512" cy="327423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43" name="Picture 3" descr="E:\фото сад\фото сад\DSC00787.JPG"/>
          <p:cNvPicPr>
            <a:picLocks noChangeAspect="1" noChangeArrowheads="1"/>
          </p:cNvPicPr>
          <p:nvPr/>
        </p:nvPicPr>
        <p:blipFill>
          <a:blip r:embed="rId3" cstate="print"/>
          <a:srcRect l="31888"/>
          <a:stretch>
            <a:fillRect/>
          </a:stretch>
        </p:blipFill>
        <p:spPr bwMode="auto">
          <a:xfrm>
            <a:off x="0" y="1340768"/>
            <a:ext cx="4552783" cy="5013176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5063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Эксперимент 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/>
              <a:t>Лед бывает тонкий </a:t>
            </a:r>
            <a:r>
              <a:rPr lang="ru-RU" dirty="0" smtClean="0"/>
              <a:t>и </a:t>
            </a:r>
            <a:r>
              <a:rPr lang="ru-RU" dirty="0"/>
              <a:t>толстый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1266" name="Picture 2" descr="E:\фото сад\фото сад\DSC007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4319"/>
          <a:stretch>
            <a:fillRect/>
          </a:stretch>
        </p:blipFill>
        <p:spPr bwMode="auto">
          <a:xfrm>
            <a:off x="3109383" y="2980109"/>
            <a:ext cx="6034617" cy="387789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267" name="Picture 3" descr="E:\фото сад\фото сад\DSC007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5004048" cy="3753036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5577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72816"/>
            <a:ext cx="4863650" cy="72375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F:\фото сад\фото сад\DSC008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t="2020" r="2122"/>
          <a:stretch/>
        </p:blipFill>
        <p:spPr bwMode="auto">
          <a:xfrm>
            <a:off x="0" y="3068960"/>
            <a:ext cx="4774659" cy="344032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451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Формы </a:t>
            </a:r>
            <a:r>
              <a:rPr lang="ru-RU" dirty="0"/>
              <a:t>работы с родителями: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612576" y="836712"/>
            <a:ext cx="5256584" cy="2376264"/>
          </a:xfrm>
        </p:spPr>
        <p:txBody>
          <a:bodyPr/>
          <a:lstStyle/>
          <a:p>
            <a:pPr algn="ctr"/>
            <a:r>
              <a:rPr lang="ru-RU" dirty="0" smtClean="0"/>
              <a:t>Консультации</a:t>
            </a:r>
          </a:p>
          <a:p>
            <a:pPr algn="ctr"/>
            <a:r>
              <a:rPr lang="ru-RU" dirty="0" smtClean="0"/>
              <a:t>Рекомендации</a:t>
            </a:r>
          </a:p>
          <a:p>
            <a:pPr algn="ctr"/>
            <a:r>
              <a:rPr lang="ru-RU" dirty="0" smtClean="0"/>
              <a:t>Родительские собрания</a:t>
            </a:r>
          </a:p>
          <a:p>
            <a:pPr algn="ctr"/>
            <a:r>
              <a:rPr lang="ru-RU" dirty="0" smtClean="0"/>
              <a:t>Открытые занятия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177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Совместное 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детско-взрослое </a:t>
            </a:r>
            <a:r>
              <a:rPr lang="ru-RU" dirty="0" smtClean="0"/>
              <a:t>творчество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F:\фото сад\фото сад\DSC008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0" y="1714500"/>
            <a:ext cx="9144000" cy="423478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69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852936"/>
            <a:ext cx="8003232" cy="3273227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Элементы экспериментирования и наблюдения можно включать не только </a:t>
            </a:r>
            <a:r>
              <a:rPr lang="ru-RU" dirty="0" smtClean="0"/>
              <a:t>познавательные , но и </a:t>
            </a:r>
            <a:r>
              <a:rPr lang="ru-RU" dirty="0"/>
              <a:t>в занятия по развитию речи, математике, рисования, уроки здоровья. </a:t>
            </a:r>
            <a:r>
              <a:rPr lang="ru-RU" dirty="0" smtClean="0"/>
              <a:t>Наблюдение </a:t>
            </a:r>
            <a:r>
              <a:rPr lang="ru-RU" dirty="0"/>
              <a:t>и труд, </a:t>
            </a:r>
            <a:r>
              <a:rPr lang="ru-RU" dirty="0" smtClean="0"/>
              <a:t>также </a:t>
            </a:r>
            <a:r>
              <a:rPr lang="ru-RU" dirty="0"/>
              <a:t>тесно связанные виды деятельности.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0"/>
            <a:ext cx="4413250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154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2"/>
          <a:stretch/>
        </p:blipFill>
        <p:spPr bwMode="auto">
          <a:xfrm>
            <a:off x="2339752" y="2132856"/>
            <a:ext cx="4647829" cy="445714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 ростом и развитием ребенка расширяется сфера его познавательных интересов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759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На протяжении всего дошкольного детства, наряду с игровой деятельностью, огромное значение в развитии личности ребенка в процессе социализации имеет познавательная деятельность</a:t>
            </a:r>
            <a:endParaRPr lang="ru-RU" sz="2800" dirty="0"/>
          </a:p>
        </p:txBody>
      </p:sp>
      <p:pic>
        <p:nvPicPr>
          <p:cNvPr id="1026" name="Picture 2" descr="E:\фото сад\фото сад\DSC007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844824"/>
            <a:ext cx="6684234" cy="5013176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067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Одним из важных направлений в работе с детьми в нашем ДОУ является развитие их познавательной сферы</a:t>
            </a:r>
            <a:endParaRPr lang="ru-RU" sz="3600" dirty="0"/>
          </a:p>
        </p:txBody>
      </p:sp>
      <p:pic>
        <p:nvPicPr>
          <p:cNvPr id="2050" name="Picture 2" descr="E:\фото сад\фото сад\DSC008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430" t="15419"/>
          <a:stretch>
            <a:fillRect/>
          </a:stretch>
        </p:blipFill>
        <p:spPr bwMode="auto">
          <a:xfrm>
            <a:off x="1115616" y="1784548"/>
            <a:ext cx="7020272" cy="5073452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6765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фото сад\фото сад\DSC007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3" r="31334"/>
          <a:stretch/>
        </p:blipFill>
        <p:spPr bwMode="auto">
          <a:xfrm>
            <a:off x="0" y="1484784"/>
            <a:ext cx="2025703" cy="201622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фото сад\фото сад\DSC0082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9484" r="17247"/>
          <a:stretch>
            <a:fillRect/>
          </a:stretch>
        </p:blipFill>
        <p:spPr bwMode="auto">
          <a:xfrm>
            <a:off x="467544" y="3717032"/>
            <a:ext cx="2387913" cy="283068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Маленькие дети любознательны и экспериментаторы по своей природе</a:t>
            </a:r>
            <a:endParaRPr lang="ru-RU" dirty="0"/>
          </a:p>
        </p:txBody>
      </p:sp>
      <p:pic>
        <p:nvPicPr>
          <p:cNvPr id="3075" name="Picture 3" descr="E:\фото сад\фото сад\DSC007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2348880"/>
            <a:ext cx="3096344" cy="232225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6" name="Picture 4" descr="E:\фото сад\фото сад\DSC007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412776"/>
            <a:ext cx="3419872" cy="25649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7" name="Picture 5" descr="E:\фото сад\фото сад\DSC007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4149080"/>
            <a:ext cx="3275856" cy="2456892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1407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В нашем детском саду создана для проведения исследований развивающая среда - экспериментальный уголок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F:\фото сад\фото сад\DSC00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t="11575" b="7746"/>
          <a:stretch/>
        </p:blipFill>
        <p:spPr bwMode="auto">
          <a:xfrm>
            <a:off x="-178715" y="1456508"/>
            <a:ext cx="5056909" cy="346363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фото сад\фото сад\DSC007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6" b="26877"/>
          <a:stretch/>
        </p:blipFill>
        <p:spPr bwMode="auto">
          <a:xfrm>
            <a:off x="251520" y="4653136"/>
            <a:ext cx="6804248" cy="285403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фото сад\фото сад\DSC007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28800"/>
            <a:ext cx="4932040" cy="369903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56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Любовь к экспериментированию объясняется тем, что детям присуща наглядно-действенное, наглядно-образное мышление и экспериментирование, как никакой другой метод, соответствует этим возрастным особенностям</a:t>
            </a:r>
            <a:endParaRPr lang="ru-RU" sz="2400" dirty="0"/>
          </a:p>
        </p:txBody>
      </p:sp>
      <p:pic>
        <p:nvPicPr>
          <p:cNvPr id="4098" name="Picture 2" descr="E:\фото сад\фото сад\DSC007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9609"/>
          <a:stretch>
            <a:fillRect/>
          </a:stretch>
        </p:blipFill>
        <p:spPr bwMode="auto">
          <a:xfrm>
            <a:off x="539552" y="1772816"/>
            <a:ext cx="8101573" cy="4277072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2809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Приемы, используемые при обучении детей экспериментированию: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i="1" dirty="0" smtClean="0"/>
              <a:t>                 </a:t>
            </a:r>
            <a:r>
              <a:rPr lang="ru-RU" sz="4000" i="1" dirty="0" smtClean="0"/>
              <a:t>Работа руками детей</a:t>
            </a:r>
            <a:endParaRPr lang="ru-RU" sz="4000" i="1" dirty="0"/>
          </a:p>
        </p:txBody>
      </p:sp>
      <p:pic>
        <p:nvPicPr>
          <p:cNvPr id="5122" name="Picture 2" descr="E:\фото сад\фото сад\DSC00781.JPG"/>
          <p:cNvPicPr>
            <a:picLocks noChangeAspect="1" noChangeArrowheads="1"/>
          </p:cNvPicPr>
          <p:nvPr/>
        </p:nvPicPr>
        <p:blipFill>
          <a:blip r:embed="rId2" cstate="print"/>
          <a:srcRect b="23359"/>
          <a:stretch>
            <a:fillRect/>
          </a:stretch>
        </p:blipFill>
        <p:spPr bwMode="auto">
          <a:xfrm>
            <a:off x="1268517" y="2420888"/>
            <a:ext cx="6514227" cy="3744416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9116800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241</Words>
  <Application>Microsoft Office PowerPoint</Application>
  <PresentationFormat>Экран (4:3)</PresentationFormat>
  <Paragraphs>35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  «Познавательно-исследовательская  деятельность дошкольников в зимний период»   </vt:lpstr>
      <vt:lpstr>Презентация PowerPoint</vt:lpstr>
      <vt:lpstr> С ростом и развитием ребенка расширяется сфера его познавательных интересов</vt:lpstr>
      <vt:lpstr> На протяжении всего дошкольного детства, наряду с игровой деятельностью, огромное значение в развитии личности ребенка в процессе социализации имеет познавательная деятельность</vt:lpstr>
      <vt:lpstr>Одним из важных направлений в работе с детьми в нашем ДОУ является развитие их познавательной сферы</vt:lpstr>
      <vt:lpstr> Маленькие дети любознательны и экспериментаторы по своей природе</vt:lpstr>
      <vt:lpstr>В нашем детском саду создана для проведения исследований развивающая среда - экспериментальный уголок</vt:lpstr>
      <vt:lpstr>Любовь к экспериментированию объясняется тем, что детям присуща наглядно-действенное, наглядно-образное мышление и экспериментирование, как никакой другой метод, соответствует этим возрастным особенностям</vt:lpstr>
      <vt:lpstr>Приемы, используемые при обучении детей экспериментированию:</vt:lpstr>
      <vt:lpstr>Презентация PowerPoint</vt:lpstr>
      <vt:lpstr>Помощь воспитателя детям </vt:lpstr>
      <vt:lpstr>Намеренная ошибка воспитателя </vt:lpstr>
      <vt:lpstr>Планы познавательно-исследовательской деятельности</vt:lpstr>
      <vt:lpstr>Эксперимент, созданный педагогом, безопасен для ребенка</vt:lpstr>
      <vt:lpstr>В нашем ДОУ дети приобретают знания о физических явлениях и способах их познания</vt:lpstr>
      <vt:lpstr>Материалом наблюдений являются объекты живой природы,  явления природы</vt:lpstr>
      <vt:lpstr>Опыты включаем в самую разнообразную детскую деятельность: игру, труд, занятия, прогулку</vt:lpstr>
      <vt:lpstr>Опыт «А почему нельзя есть снег?»</vt:lpstr>
      <vt:lpstr>Презентация PowerPoint</vt:lpstr>
      <vt:lpstr>Эксперимент «Свойства снега»</vt:lpstr>
      <vt:lpstr>Эксперимент  «Лед бывает тонкий и толстый»</vt:lpstr>
      <vt:lpstr> Формы работы с родителями: </vt:lpstr>
      <vt:lpstr>Совместное   детско-взрослое творчество</vt:lpstr>
      <vt:lpstr> 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«Познавательно- экспериментальная деятельность  в зимний период».</dc:title>
  <dc:creator>1</dc:creator>
  <cp:lastModifiedBy>1</cp:lastModifiedBy>
  <cp:revision>40</cp:revision>
  <dcterms:created xsi:type="dcterms:W3CDTF">2015-01-28T11:57:46Z</dcterms:created>
  <dcterms:modified xsi:type="dcterms:W3CDTF">2015-02-04T19:41:07Z</dcterms:modified>
</cp:coreProperties>
</file>